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27" r:id="rId6"/>
    <p:sldId id="326" r:id="rId7"/>
    <p:sldId id="325" r:id="rId8"/>
    <p:sldId id="264" r:id="rId9"/>
    <p:sldId id="268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E372-A8C3-1CE1-52DB-729E0B3D3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7AA10-6C53-B041-A022-C873695A8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FB33-75DF-1052-FFEF-C12C4A32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A7B4-314C-BFB1-62DF-A15A3F73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2328-F23F-AED5-D7D2-A8B4EB10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69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2F61-B8B2-4090-4ED8-4B5B4B8F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D76C1-2F18-BA87-398E-520563517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151A-79B1-FE48-8268-258E2DF3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8579-2215-B2D6-B65F-8E47696B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B4F6-A1F0-5074-D82D-8A59C678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8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637E01-A786-74BA-754D-C487B6F9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C3E30-FB37-7059-9162-F3E8E2B1C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5C2D1-6BC0-3593-87E2-A73ED33C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E5F2-809C-95B5-EDAE-5145569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0C53E-1C79-2EF0-1253-9AA0C807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70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39DB1-4315-BB2E-7F15-914A6602E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36148AC-7DAB-333D-4B8D-58DCE4CE6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AD724B-8347-ED45-843C-1930B15A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20BC50-CE17-1362-14E4-F06CB59E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36D8D7-02CC-AC8E-6EE4-2CEC4825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21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455C1-3CCB-DC00-A65E-4E8D7F3C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95AA8-A220-5CA7-695E-DBA935EA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1A00C6-35F2-13A4-DBCE-FB0694AA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186DE5-A6E4-A5D9-2FAB-34CA4E74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3BF1E1-3A17-DDA1-AAD5-4CFA4ED2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81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DE77-D742-EC4C-8CAE-B12C59CD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0C285E-5A0A-3197-8AB9-F5AFA4956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65AFCF-9096-B4EB-D08A-58303A10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0D89C1-7B4C-BF2A-143A-D1954E04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6BBF33-F9F4-F090-477D-37B62EEE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65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0B4F7-764E-56C1-57CC-79B73C6A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6C5870-CBF9-3128-9A9F-69278C024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30B3D7-4A04-1DB9-E8D5-B76F1F9D3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EC7D64-7690-BBC5-94B2-F8349056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FD12BCE-36EC-E482-7B5F-C96B8F3D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7F6A5A-157D-804C-3865-340980A5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134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81FB0-047F-069C-A090-21835A4A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1D63C0-5281-B1E9-ABF4-ACFDB92D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6A0424-BA73-1187-94B9-92C82B5C9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29ECCB0-03B7-7567-5C8A-3A1335BD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D14E5D-2555-955D-3E1D-675364FC8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8A51EC5-F934-4272-BF18-4ADA097B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7661EDD-CBF9-1E99-8A73-4C3A9502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759AA8-D8AB-7679-715E-183B39C6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74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DD85-320F-3FF6-152C-C26E3738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512266-46A0-248B-5E3B-56128BC5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30DF53-0750-5D43-4B84-2F17EB5D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1B6FAEE-5CC7-09F7-DBBD-4AB9B3B6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92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A78F68A-0569-2591-E0B6-1CA87EF4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CE6C91-99FF-00A3-D4E4-416B8EAE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B2A625-F9C0-E33D-529F-EB2EDB5C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32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85134-EE81-FD71-18BB-12C498F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62113F-2A39-6514-4EBC-7F05483C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62ADA6-C705-C382-AAB3-9CCC169EF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9F4742-137E-BD88-7720-2F46ADB2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77BADB-CAFB-6B59-0748-534ABBE2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169734-B59A-9B3B-E4AF-9494AF72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CACE-6040-23E1-D6FF-9786E580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C61A-5F55-815D-C99A-C3EA1D7BE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2817-4B0D-9EB0-5CAB-D8FA6259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11A2-85A9-7CC6-CB87-28FBB1CF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17C6-DB2C-DE8B-ADD2-594CDEDF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78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F73C-71CC-166B-C066-2615E668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5CD36DE-8313-830C-AC3A-50B4C22EA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D45C92-46CE-2DDC-4802-663A5B7F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3A4C11-05F4-AC88-1971-88D636D4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ACFA86-5474-0DE6-8CA0-2C63607C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D3099F-AF92-F1EC-3BA6-6EAE1138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02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7FBB1-7E0E-EBFA-9BA3-30C2095E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55FDB13-F289-EBFF-19DB-7FE4143D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040C70-1CA9-E26B-8189-6B9456F9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E142A2-0178-DDCC-ADAE-A097B65A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EED45B-0028-61CA-2BD2-DE948B6F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28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42CF9E7-1C6E-015F-3481-CCF59E37D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88D86A-7F4C-4209-9327-ED9D5B499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B10BB-3C2B-847E-22EC-F1633C08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0BBA1E-0200-BDEA-6C93-E38FA675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7636D1-32E6-BFAC-1147-37DF22F0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5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F142-D391-89B2-1A22-EB323E3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D297D-4C67-0A81-82F6-F16CF23B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C7E4-E378-8B8D-638B-A69FE2C3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6C516-14FB-DF3E-5C17-5A1DD9D3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897DE-17BC-5E0B-FEF3-4E3B7C8F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35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D0EC-0444-A859-5C54-B919AE6F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6A9F-AE27-5997-170A-98EFA2CC5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D104-5FC1-6200-4320-B62EA8C6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3379E-B0F6-847D-C27C-D631D3A6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E629F-9DEE-9B7C-42B3-9122EAA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8F50F-9E9D-7941-1AFC-11C107E5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7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D54-38CE-33C4-8DF3-FFDC090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F51A-B1A5-DAB6-D651-3A384677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49DDF-79BB-921E-DAC9-3E6052A24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EB798-6FD9-7439-1CC3-CEBC1FA7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D0C5D-1655-5B02-E0D0-70370E6E3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DB7F-C821-B837-0E8B-DAE8F5A1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AFAB3-B558-481B-698E-9508892F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B6FDE-0504-0B46-6E1F-015BE9A8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989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4200-0E2A-CC11-8913-040CB9BC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9F050-D75B-E933-165B-15B20E8F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9C5FE-C0D0-A983-924D-8AE6FE22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C8524-000E-EC72-3543-A768BB48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21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92434-416F-0904-8DA0-3D40406D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25299-3884-2A75-B8A1-FA8692B0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B5289-4C42-6721-DC73-E1BFAB91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5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ABF6-AD5B-2A4E-1F75-FC7B2CDA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15B8-5B48-2E91-C262-B898EAFB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0189F-FA9F-98E8-8CFA-F15D647F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982F0-523F-8718-235B-B12E1585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E470D-DA3D-A382-3595-C4AFDD42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BFE41-2BC3-96A4-15D3-4CA07F64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27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2929-212F-C3AC-188F-75316AB4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D826-870F-AD36-7B54-012C84BCC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5DDD-86C9-122C-B954-D9EE54338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C136A-12B9-4D4F-C1DB-84619C0A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2A954-7BC4-AFA9-1B7D-F5ACB227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0AD05-7E60-70CC-CA97-D7F04D2E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12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662DF5-DB22-E762-B6BC-B1E73A46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2EE1A-CD15-0808-99C8-F6D2198D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45F5-FB30-9623-73AE-5C0F0DEEF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07C7-F3C5-4F29-A968-F1DEB293A6B0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46B9-32BB-936D-650A-54F7A13AF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0BD9C-ADCB-CAE2-AC97-F6B457262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1DA0-A583-4E5E-B7A6-03F53EACB8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16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B64C136-A348-618F-84D7-C57E72B7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0B6E8F-0735-A1FB-AEFA-6F7D06191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06B61-6A38-B30E-E7ED-1E31DEA18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4EE1-ADC0-4F5D-A5A9-F51A02AB9C46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48CCAA-2ECD-D843-0F34-FCDA4D205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C1D01-7FE8-A367-5B09-0F8A66844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085D-E9F0-4FA2-BB13-66C6DFEDB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99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1FB95F-02DB-615B-32AF-7F5CD5E778FA}"/>
              </a:ext>
            </a:extLst>
          </p:cNvPr>
          <p:cNvSpPr txBox="1"/>
          <p:nvPr/>
        </p:nvSpPr>
        <p:spPr>
          <a:xfrm>
            <a:off x="8463742" y="5593321"/>
            <a:ext cx="372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Сергій Бутенко, </a:t>
            </a:r>
          </a:p>
          <a:p>
            <a:pPr algn="r">
              <a:defRPr/>
            </a:pP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сертифікованого навчання </a:t>
            </a:r>
          </a:p>
          <a:p>
            <a:pPr algn="r">
              <a:defRPr/>
            </a:pP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«ПРОКОМ»  Запоріжжя,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2BE7D-0266-C5C1-DACA-1D782FE8F1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4" y="859026"/>
            <a:ext cx="5026833" cy="5922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2EE47-C63A-E788-B88B-2ED9269C596B}"/>
              </a:ext>
            </a:extLst>
          </p:cNvPr>
          <p:cNvSpPr txBox="1"/>
          <p:nvPr/>
        </p:nvSpPr>
        <p:spPr>
          <a:xfrm>
            <a:off x="5278349" y="849180"/>
            <a:ext cx="61388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Доброго дня ! Я, Сергій Бутенко. І я хочу познайомити шановну сп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льноту з концептальними змінами в архітектурі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систем, як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 відбулися з появою на ринку лінійки програмних продуктів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>
                <a:solidFill>
                  <a:srgbClr val="002060"/>
                </a:solidFill>
                <a:latin typeface="Calibri" panose="020F0502020204030204"/>
              </a:rPr>
              <a:t>Відбулось це, звісно, не вчора, а десь 5-6 років тому, але моє спілкування з клієнтами свідчить, що ці зміни ще не до кінця усвідомлені фахівцями з бухгалтерського обліку, і при переході зі старих конфігурацій «1С» у </a:t>
            </a:r>
            <a:r>
              <a:rPr lang="ru-RU" sz="2000" dirty="0">
                <a:solidFill>
                  <a:srgbClr val="002060"/>
                </a:solidFill>
                <a:latin typeface="Calibri" panose="020F0502020204030204"/>
              </a:rPr>
              <a:t>б</a:t>
            </a:r>
            <a:r>
              <a:rPr lang="uk-UA" sz="2000" dirty="0">
                <a:solidFill>
                  <a:srgbClr val="002060"/>
                </a:solidFill>
                <a:latin typeface="Calibri" panose="020F0502020204030204"/>
              </a:rPr>
              <a:t>агатьох виникає «культурний шок» 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r>
              <a:rPr lang="uk-UA" sz="20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Нижче посилання на сайт навчального центр</a:t>
            </a:r>
            <a:r>
              <a:rPr lang="ru-RU" sz="2000" dirty="0">
                <a:solidFill>
                  <a:srgbClr val="002060"/>
                </a:solidFill>
                <a:latin typeface="Calibri" panose="020F0502020204030204"/>
              </a:rPr>
              <a:t>у «ПРОКОМ», де ми про це докладно розповідаємо, і якому, до реч</a:t>
            </a:r>
            <a:r>
              <a:rPr lang="uk-UA" sz="2000" dirty="0">
                <a:solidFill>
                  <a:srgbClr val="002060"/>
                </a:solidFill>
                <a:latin typeface="Calibri" panose="020F0502020204030204"/>
              </a:rPr>
              <a:t>і, саме сьогодні виповнився 21 рік.</a:t>
            </a:r>
            <a:r>
              <a:rPr lang="ru-RU" sz="20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 4">
            <a:extLst>
              <a:ext uri="{FF2B5EF4-FFF2-40B4-BE49-F238E27FC236}">
                <a16:creationId xmlns:a16="http://schemas.microsoft.com/office/drawing/2014/main" id="{66B12841-FF71-2220-AD86-0C3AA6C8377B}"/>
              </a:ext>
            </a:extLst>
          </p:cNvPr>
          <p:cNvSpPr/>
          <p:nvPr/>
        </p:nvSpPr>
        <p:spPr>
          <a:xfrm>
            <a:off x="0" y="0"/>
            <a:ext cx="6096000" cy="6477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ПРО ЩО ПІДЕ МОВА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2A130A-8DF1-C554-0417-98A119942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15" y="5020871"/>
            <a:ext cx="1598064" cy="1602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BBF8D-5EC2-E0FF-1E14-BD15A98E3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11" y="5623771"/>
            <a:ext cx="434881" cy="4032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E28392-A3C6-3FB4-1B15-6D5313E10FBE}"/>
              </a:ext>
            </a:extLst>
          </p:cNvPr>
          <p:cNvSpPr txBox="1"/>
          <p:nvPr/>
        </p:nvSpPr>
        <p:spPr>
          <a:xfrm>
            <a:off x="9035529" y="6381265"/>
            <a:ext cx="3149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https://csoprocom.com.ua/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74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7B00-6C7B-A674-F914-28346D8CC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26FB6-8AB2-B867-FF33-B66825CD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" y="2696975"/>
            <a:ext cx="7968017" cy="4016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4C1A7-59F1-D07A-3251-7F6828FB2A72}"/>
              </a:ext>
            </a:extLst>
          </p:cNvPr>
          <p:cNvSpPr txBox="1"/>
          <p:nvPr/>
        </p:nvSpPr>
        <p:spPr>
          <a:xfrm>
            <a:off x="1378686" y="2050643"/>
            <a:ext cx="218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</a:rPr>
              <a:t>Раніше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C3DFF-FFEB-3987-29CD-16CD56ABBD5C}"/>
              </a:ext>
            </a:extLst>
          </p:cNvPr>
          <p:cNvSpPr txBox="1"/>
          <p:nvPr/>
        </p:nvSpPr>
        <p:spPr>
          <a:xfrm>
            <a:off x="5938467" y="2050644"/>
            <a:ext cx="218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</a:rPr>
              <a:t>Тепер</a:t>
            </a:r>
          </a:p>
        </p:txBody>
      </p:sp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id="{4C0CD91F-D957-F3EE-79A0-726E8CDE0931}"/>
              </a:ext>
            </a:extLst>
          </p:cNvPr>
          <p:cNvSpPr/>
          <p:nvPr/>
        </p:nvSpPr>
        <p:spPr>
          <a:xfrm>
            <a:off x="0" y="0"/>
            <a:ext cx="6096000" cy="6477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 ЗМІНИ В АРХІТЕКТУРІ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ERP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СТЕМ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02D9E-CD9F-1C4A-2144-9B33BF246C2F}"/>
              </a:ext>
            </a:extLst>
          </p:cNvPr>
          <p:cNvSpPr txBox="1"/>
          <p:nvPr/>
        </p:nvSpPr>
        <p:spPr>
          <a:xfrm>
            <a:off x="146287" y="665681"/>
            <a:ext cx="11363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Коротко це можна сказати так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uk-UA" sz="2400" dirty="0">
                <a:solidFill>
                  <a:srgbClr val="002060"/>
                </a:solidFill>
              </a:rPr>
              <a:t>конфігурації </a:t>
            </a:r>
            <a:r>
              <a:rPr lang="en-US" sz="2400" dirty="0">
                <a:solidFill>
                  <a:srgbClr val="002060"/>
                </a:solidFill>
              </a:rPr>
              <a:t>BAS </a:t>
            </a:r>
            <a:r>
              <a:rPr lang="ru-RU" sz="2400" dirty="0">
                <a:solidFill>
                  <a:srgbClr val="002060"/>
                </a:solidFill>
              </a:rPr>
              <a:t>стали в значно більш</a:t>
            </a:r>
            <a:r>
              <a:rPr lang="uk-UA" sz="2400" dirty="0">
                <a:solidFill>
                  <a:srgbClr val="002060"/>
                </a:solidFill>
              </a:rPr>
              <a:t>ій мірі системами управлінського обліку, ніж це було раніше.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Зв</a:t>
            </a:r>
            <a:r>
              <a:rPr lang="uk-UA" sz="2400" dirty="0">
                <a:solidFill>
                  <a:srgbClr val="002060"/>
                </a:solidFill>
              </a:rPr>
              <a:t>існо мова не про бухгалтерські конфігурації, а про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КУП,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 ERP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BAS </a:t>
            </a:r>
            <a:r>
              <a:rPr lang="ru-RU" sz="2400" dirty="0">
                <a:solidFill>
                  <a:srgbClr val="002060"/>
                </a:solidFill>
                <a:latin typeface="Calibri" panose="020F0502020204030204"/>
              </a:rPr>
              <a:t>Малий б</a:t>
            </a:r>
            <a:r>
              <a:rPr lang="uk-UA" sz="2400" dirty="0">
                <a:solidFill>
                  <a:srgbClr val="002060"/>
                </a:solidFill>
                <a:latin typeface="Calibri" panose="020F0502020204030204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Calibri" panose="020F0502020204030204"/>
              </a:rPr>
              <a:t>знес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CFDD8-77CD-B623-8513-DB0DBBC54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73" y="5547246"/>
            <a:ext cx="381642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2ECF-33C4-CA13-52F4-D39F3486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id="{161A43DE-9FF1-BD2A-C931-91450E442B34}"/>
              </a:ext>
            </a:extLst>
          </p:cNvPr>
          <p:cNvSpPr/>
          <p:nvPr/>
        </p:nvSpPr>
        <p:spPr>
          <a:xfrm>
            <a:off x="0" y="0"/>
            <a:ext cx="6096000" cy="6477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 ЗМІНИ В АРХІТЕКТУРІ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ERP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СТЕМ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B9BA2-0697-88B1-92C2-BB2320B33263}"/>
              </a:ext>
            </a:extLst>
          </p:cNvPr>
          <p:cNvSpPr txBox="1"/>
          <p:nvPr/>
        </p:nvSpPr>
        <p:spPr>
          <a:xfrm>
            <a:off x="414391" y="832207"/>
            <a:ext cx="11363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Що це означа</a:t>
            </a:r>
            <a:r>
              <a:rPr lang="uk-UA" sz="2400" dirty="0">
                <a:solidFill>
                  <a:srgbClr val="002060"/>
                </a:solidFill>
              </a:rPr>
              <a:t>є</a:t>
            </a:r>
            <a:r>
              <a:rPr lang="ru-RU" sz="2400" dirty="0">
                <a:solidFill>
                  <a:srgbClr val="002060"/>
                </a:solidFill>
              </a:rPr>
              <a:t> на практиц</a:t>
            </a:r>
            <a:r>
              <a:rPr lang="uk-UA" sz="2400" dirty="0">
                <a:solidFill>
                  <a:srgbClr val="002060"/>
                </a:solidFill>
              </a:rPr>
              <a:t>і 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Управл</a:t>
            </a:r>
            <a:r>
              <a:rPr lang="uk-UA" sz="2400" dirty="0">
                <a:solidFill>
                  <a:srgbClr val="002060"/>
                </a:solidFill>
              </a:rPr>
              <a:t>і</a:t>
            </a:r>
            <a:r>
              <a:rPr lang="ru-RU" sz="2400" dirty="0">
                <a:solidFill>
                  <a:srgbClr val="002060"/>
                </a:solidFill>
              </a:rPr>
              <a:t>нський облік первісний, всі рухи регістрів повністю забалансовані, і все може працювати взагалі без плану рахунків ПСБУ, і бухгалтерських проводок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У п</a:t>
            </a:r>
            <a:r>
              <a:rPr lang="uk-UA" sz="2400" dirty="0">
                <a:solidFill>
                  <a:srgbClr val="002060"/>
                </a:solidFill>
              </a:rPr>
              <a:t>ідсумку можуть бути отримани Баланс, Звіт про фінансовий результат, та Звіт про рух грошових коштів суто по даним регістрів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Первісні документи не роблять бухгалтерських проводок. Бухгалтерські проводки робить спеціальний робот у фоновому режимі, за правилами, які налаштовуються на рівні користувачів. Розробники радять налаштовувати так щоби робити бухгалтерські проводки не частіше чим раз на день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Є спеціальні механізми (декілька варіантів) для відображення відмінностей між управлінським та бухгалтерським обліком 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F3969-2061-DF46-9506-6DDAB440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5547246"/>
            <a:ext cx="381642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B30F-D663-28C7-DD8B-EB5D0DE1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id="{B715A62D-C8F0-6631-F17E-AFEFD40FC31D}"/>
              </a:ext>
            </a:extLst>
          </p:cNvPr>
          <p:cNvSpPr/>
          <p:nvPr/>
        </p:nvSpPr>
        <p:spPr>
          <a:xfrm>
            <a:off x="0" y="0"/>
            <a:ext cx="6096000" cy="6477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 ЗМІНИ В АРХІТЕКТУРІ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ERP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СТЕМ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93ED2-EC3B-8F8F-371C-5C924E0BFE5B}"/>
              </a:ext>
            </a:extLst>
          </p:cNvPr>
          <p:cNvSpPr txBox="1"/>
          <p:nvPr/>
        </p:nvSpPr>
        <p:spPr>
          <a:xfrm>
            <a:off x="486310" y="565079"/>
            <a:ext cx="113632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Але й це ще не все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Кількість налаштувань, які можна робити на рівні користувачів збільшилась разів в десять порівняно зі старими системами. Цілі функціональні блоки вмикаються</a:t>
            </a:r>
            <a:r>
              <a:rPr lang="en-US" sz="2400" dirty="0">
                <a:solidFill>
                  <a:srgbClr val="002060"/>
                </a:solidFill>
              </a:rPr>
              <a:t>/</a:t>
            </a:r>
            <a:r>
              <a:rPr lang="ru-RU" sz="2400" dirty="0">
                <a:solidFill>
                  <a:srgbClr val="002060"/>
                </a:solidFill>
              </a:rPr>
              <a:t>вимикаються декількома «птичками». Відповідно з</a:t>
            </a:r>
            <a:r>
              <a:rPr lang="en-US" sz="2400" dirty="0">
                <a:solidFill>
                  <a:srgbClr val="002060"/>
                </a:solidFill>
              </a:rPr>
              <a:t>’</a:t>
            </a:r>
            <a:r>
              <a:rPr lang="ru-RU" sz="2400" dirty="0">
                <a:solidFill>
                  <a:srgbClr val="002060"/>
                </a:solidFill>
              </a:rPr>
              <a:t>являються або зникають документи, автоматичні контролі, рухи регістрів. Наприклад, якщо налаштовано закупівлі через замовлення, то відповідно є і контроль, який не дає прийняти на склад більше ніж замовили.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Велика кількість зручних автоматичних механізмів зробила конфігурації більш чутливими до всіляких коригувань «минулою датою». Оперативний облік потребує саме оперативності в значно більшого ступеню ніж це було раніше.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З іншого боку різні «птички» впливають одне на одну. І в наслідках цих налаштувать має хтось розбиратись. Змінювати конфігурації стало складніше.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EF35B-D8CF-1441-1545-9242E798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5547246"/>
            <a:ext cx="381642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152F-9F85-10E6-6496-47D68097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id="{563FC279-31B9-EE1D-08B0-395C29651293}"/>
              </a:ext>
            </a:extLst>
          </p:cNvPr>
          <p:cNvSpPr/>
          <p:nvPr/>
        </p:nvSpPr>
        <p:spPr>
          <a:xfrm>
            <a:off x="0" y="0"/>
            <a:ext cx="6544638" cy="6477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b="1" kern="0" dirty="0">
                <a:solidFill>
                  <a:prstClr val="white"/>
                </a:solidFill>
                <a:latin typeface="Calibri" panose="020F0502020204030204"/>
              </a:rPr>
              <a:t> ЗМІНИ В ТЕХНОЛОГІЇ ВПРОВАДЖЕННЯ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58A0C-EE9A-43AF-A4F2-B03235F4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5547246"/>
            <a:ext cx="3816427" cy="13107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27FA1-C750-7B2E-41F0-14A90850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2" y="1877083"/>
            <a:ext cx="11248095" cy="2487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EEE6F-83AF-743A-E4CA-34929B763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41" y="763236"/>
            <a:ext cx="923014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A3B407-E050-0912-F1B0-677477381598}"/>
              </a:ext>
            </a:extLst>
          </p:cNvPr>
          <p:cNvSpPr/>
          <p:nvPr/>
        </p:nvSpPr>
        <p:spPr>
          <a:xfrm>
            <a:off x="-1" y="0"/>
            <a:ext cx="5932043" cy="62672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ЧОГО ВСЕ ЙДЕ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EA332-A463-A503-15D8-2E69F6D95B91}"/>
              </a:ext>
            </a:extLst>
          </p:cNvPr>
          <p:cNvSpPr txBox="1"/>
          <p:nvPr/>
        </p:nvSpPr>
        <p:spPr>
          <a:xfrm>
            <a:off x="75772" y="626724"/>
            <a:ext cx="58562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2060"/>
                </a:solidFill>
                <a:latin typeface="Calibri" panose="020F0502020204030204"/>
              </a:rPr>
              <a:t>П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оговоримо про робот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ів. </a:t>
            </a:r>
            <a:r>
              <a:rPr lang="uk-UA" sz="2000" kern="0" dirty="0">
                <a:solidFill>
                  <a:srgbClr val="002060"/>
                </a:solidFill>
                <a:latin typeface="Calibri" panose="020F0502020204030204"/>
              </a:rPr>
              <a:t>Сучасні інформаційні системи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 розглядаємо не просто, як важливий об’єкт, як джерело даних для прийняття управлінських рішень, і також, як окремого актора - набір автоматичних механізмів, які приймають прості рішення замість людини.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Що таке «прості рішення»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 всі рішення, які можна приймати на підставі наявних даних. Як не дивно, більшість тактичних, щоденних рішень в регулярному бізнесі – прості</a:t>
            </a:r>
            <a:r>
              <a:rPr lang="uk-UA" sz="2000" kern="0" dirty="0">
                <a:solidFill>
                  <a:srgbClr val="002060"/>
                </a:solidFill>
                <a:latin typeface="Calibri" panose="020F0502020204030204"/>
              </a:rPr>
              <a:t>. 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kern="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>
                <a:solidFill>
                  <a:srgbClr val="002060"/>
                </a:solidFill>
                <a:latin typeface="Calibri" panose="020F0502020204030204"/>
              </a:rPr>
              <a:t>Я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 звернув увагу на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те, що на підприємстві все частіше 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явля</a:t>
            </a:r>
            <a:r>
              <a:rPr lang="uk-UA" sz="2000" kern="0" dirty="0">
                <a:solidFill>
                  <a:srgbClr val="002060"/>
                </a:solidFill>
                <a:latin typeface="Calibri" panose="020F0502020204030204"/>
              </a:rPr>
              <a:t>є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ться окрема посада</a:t>
            </a:r>
            <a:r>
              <a:rPr lang="uk-UA" sz="2000" kern="0" dirty="0">
                <a:solidFill>
                  <a:srgbClr val="002060"/>
                </a:solidFill>
                <a:latin typeface="Calibri" panose="020F0502020204030204"/>
              </a:rPr>
              <a:t> –аналітика.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kern="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>
                <a:solidFill>
                  <a:srgbClr val="002060"/>
                </a:solidFill>
                <a:latin typeface="Calibri" panose="020F0502020204030204"/>
              </a:rPr>
              <a:t>І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ншими словами коли ви наймаєте роботів, то має 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явитись хтось, хто буде ними керувати. Це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 є бізнес аналітик.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332EC-EC03-EACB-1774-7F09D140D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314" y="0"/>
            <a:ext cx="5359685" cy="53596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69F2DC-52AE-A857-0639-494E6E864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73" y="5547246"/>
            <a:ext cx="381642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B6A6B1D-39CD-88F6-316C-B0A2E27A50E3}"/>
              </a:ext>
            </a:extLst>
          </p:cNvPr>
          <p:cNvSpPr/>
          <p:nvPr/>
        </p:nvSpPr>
        <p:spPr>
          <a:xfrm>
            <a:off x="11046" y="53227"/>
            <a:ext cx="7277102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Calibri" panose="020F0502020204030204"/>
              </a:rPr>
              <a:t>ОРГАНІЗАЦІЙНІ ЗМІНИ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72CFC-363D-DA9F-0664-C8AF19D838EB}"/>
              </a:ext>
            </a:extLst>
          </p:cNvPr>
          <p:cNvSpPr txBox="1"/>
          <p:nvPr/>
        </p:nvSpPr>
        <p:spPr>
          <a:xfrm>
            <a:off x="137416" y="806036"/>
            <a:ext cx="7150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прикладі реструктуризації відділу закупівель. </a:t>
            </a:r>
            <a:r>
              <a:rPr lang="ru-RU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структурі підприємства на одному ієрархічному щаблі з керівником відділу закупівель повинна з’явитись окрема посада «Анал</a:t>
            </a:r>
            <a:r>
              <a:rPr kumimoji="0" lang="uk-UA" sz="1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тик». </a:t>
            </a:r>
            <a:endParaRPr kumimoji="0" lang="uk-UA" sz="1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775C0-B78E-A4EF-8EED-4685F5524C8E}"/>
              </a:ext>
            </a:extLst>
          </p:cNvPr>
          <p:cNvSpPr txBox="1"/>
          <p:nvPr/>
        </p:nvSpPr>
        <p:spPr>
          <a:xfrm>
            <a:off x="137416" y="1729366"/>
            <a:ext cx="71507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 </a:t>
            </a:r>
            <a:r>
              <a:rPr lang="uk-UA" dirty="0">
                <a:solidFill>
                  <a:srgbClr val="002060"/>
                </a:solidFill>
                <a:latin typeface="Calibri" panose="020F0502020204030204"/>
              </a:rPr>
              <a:t>мають бути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розподілені повноваження.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Аналітик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виконує розрахунок потреб до закупівлі, формує замовлення постачальникам. Аналізує причини за якими деякі позиції закінчилися на складі раніше дати чергового заказу, змінює налаштування.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Менеджери відділу </a:t>
            </a: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закупівель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розсилають замовлення постачальникам, збирають відповіді (можливо постачальник не в змозі поставити потрібну кількість.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Керівник відділу постачання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забезпечення безперервності поставок, наприклад,  для кожної позиції групи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A”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повинно бути знайдено щонайменше 2 постачальники, так щоби їхні графіки поставки сукупно закривали 4 дні тижня.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Заступник директора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власник бізнес-процесу, аналізує зміни показника якості роботи відділу постачання за тиждень (про це далі), приймає рішення, щодо заходів покращення їх роботи.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FABCC-127A-3630-83F5-72A9DDF6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34" y="1070856"/>
            <a:ext cx="4623949" cy="36912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84F269-136B-60A7-A5E2-23805EF1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73" y="5547246"/>
            <a:ext cx="381642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FFBBD51-54E5-E93D-B17E-31CB6592A4DF}"/>
              </a:ext>
            </a:extLst>
          </p:cNvPr>
          <p:cNvSpPr/>
          <p:nvPr/>
        </p:nvSpPr>
        <p:spPr>
          <a:xfrm>
            <a:off x="5524502" y="0"/>
            <a:ext cx="6667500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ДЯКУЮ ЗА УВАГУ !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25300-4D92-71FD-2D26-B1EAF7EA1560}"/>
              </a:ext>
            </a:extLst>
          </p:cNvPr>
          <p:cNvSpPr txBox="1"/>
          <p:nvPr/>
        </p:nvSpPr>
        <p:spPr>
          <a:xfrm>
            <a:off x="5524502" y="198298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Сергій Бутенко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ТОВ «ПРОКОМ»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0A7223-DA36-2D64-961C-95C4E2E6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3" y="3278765"/>
            <a:ext cx="5990680" cy="1572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476606-AB0B-1959-564D-BEBDEC843E3A}"/>
              </a:ext>
            </a:extLst>
          </p:cNvPr>
          <p:cNvSpPr txBox="1"/>
          <p:nvPr/>
        </p:nvSpPr>
        <p:spPr>
          <a:xfrm>
            <a:off x="5524502" y="2558773"/>
            <a:ext cx="5779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https://csoprocom.com.ua/</a:t>
            </a:r>
          </a:p>
        </p:txBody>
      </p:sp>
    </p:spTree>
    <p:extLst>
      <p:ext uri="{BB962C8B-B14F-4D97-AF65-F5344CB8AC3E}">
        <p14:creationId xmlns:p14="http://schemas.microsoft.com/office/powerpoint/2010/main" val="322906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768</Words>
  <Application>Microsoft Office PowerPoint</Application>
  <PresentationFormat>Широкий екран</PresentationFormat>
  <Paragraphs>43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Сергей Бутенко</dc:creator>
  <cp:lastModifiedBy>Tetjana Zakhovalko</cp:lastModifiedBy>
  <cp:revision>20</cp:revision>
  <dcterms:created xsi:type="dcterms:W3CDTF">2024-11-13T15:07:03Z</dcterms:created>
  <dcterms:modified xsi:type="dcterms:W3CDTF">2024-11-17T13:55:32Z</dcterms:modified>
</cp:coreProperties>
</file>